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4" r:id="rId2"/>
    <p:sldMasterId id="2147483708" r:id="rId3"/>
  </p:sldMasterIdLst>
  <p:sldIdLst>
    <p:sldId id="290" r:id="rId4"/>
    <p:sldId id="298" r:id="rId5"/>
    <p:sldId id="258" r:id="rId6"/>
    <p:sldId id="317" r:id="rId7"/>
    <p:sldId id="318" r:id="rId8"/>
    <p:sldId id="301" r:id="rId9"/>
    <p:sldId id="309" r:id="rId10"/>
    <p:sldId id="299" r:id="rId11"/>
  </p:sldIdLst>
  <p:sldSz cx="12192000" cy="6858000"/>
  <p:notesSz cx="6858000" cy="9144000"/>
  <p:embeddedFontLst>
    <p:embeddedFont>
      <p:font typeface="AR BERKLEY" panose="020B0604020202020204" charset="0"/>
      <p:regular r:id="rId12"/>
    </p:embeddedFont>
    <p:embeddedFont>
      <p:font typeface="Arial Narrow" panose="020B0606020202030204" pitchFamily="34" charset="0"/>
      <p:regular r:id="rId13"/>
      <p:bold r:id="rId14"/>
      <p:italic r:id="rId15"/>
      <p:boldItalic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Calibri Light" panose="020F0302020204030204" pitchFamily="34" charset="0"/>
      <p:regular r:id="rId21"/>
      <p:italic r:id="rId2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06" d="100"/>
          <a:sy n="106" d="100"/>
        </p:scale>
        <p:origin x="228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10.fntdata"/><Relationship Id="rId7" Type="http://schemas.openxmlformats.org/officeDocument/2006/relationships/slide" Target="slides/slide4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font" Target="fonts/font4.fntdata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font" Target="fonts/font8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font" Target="fonts/font3.fntdata"/><Relationship Id="rId22" Type="http://schemas.openxmlformats.org/officeDocument/2006/relationships/font" Target="fonts/font11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093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7612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0271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491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12/30/2022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6286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12/30/2022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1316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12/30/2022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5635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1412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2814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7802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4883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849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5835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7101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8331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12/30/2022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6284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12/30/2022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9242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12/30/2022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9544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2808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1581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6688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4012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9607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2443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8642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1277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12/30/2022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821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12/30/2022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7989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12/30/2022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2478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9466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2285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5285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1196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12/30/2022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 descr="Image result for mountain in galilee">
            <a:extLst>
              <a:ext uri="{FF2B5EF4-FFF2-40B4-BE49-F238E27FC236}">
                <a16:creationId xmlns:a16="http://schemas.microsoft.com/office/drawing/2014/main" id="{6416086E-1E13-4587-A2D1-526A8B525A5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0" y="0"/>
            <a:ext cx="12192000" cy="6916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7793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12/30/2022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83A7523-CFB5-4E5A-9F7B-9A4163E0AD11}"/>
              </a:ext>
            </a:extLst>
          </p:cNvPr>
          <p:cNvCxnSpPr/>
          <p:nvPr userDrawn="1"/>
        </p:nvCxnSpPr>
        <p:spPr>
          <a:xfrm>
            <a:off x="838200" y="365127"/>
            <a:ext cx="0" cy="5811837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BD1D23F-B745-47A7-BE74-8AED7AA2357F}"/>
              </a:ext>
            </a:extLst>
          </p:cNvPr>
          <p:cNvCxnSpPr/>
          <p:nvPr userDrawn="1"/>
        </p:nvCxnSpPr>
        <p:spPr>
          <a:xfrm>
            <a:off x="838199" y="365126"/>
            <a:ext cx="10672099" cy="0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Image result for mountain in galilee">
            <a:extLst>
              <a:ext uri="{FF2B5EF4-FFF2-40B4-BE49-F238E27FC236}">
                <a16:creationId xmlns:a16="http://schemas.microsoft.com/office/drawing/2014/main" id="{6416086E-1E13-4587-A2D1-526A8B525A5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838198" y="353044"/>
            <a:ext cx="2308125" cy="1309426"/>
          </a:xfrm>
          <a:prstGeom prst="rect">
            <a:avLst/>
          </a:prstGeom>
          <a:ln w="381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5234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12/30/2022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F99A1E0-D0EC-3EFF-64B1-FD81CA9A0508}"/>
              </a:ext>
            </a:extLst>
          </p:cNvPr>
          <p:cNvCxnSpPr/>
          <p:nvPr userDrawn="1"/>
        </p:nvCxnSpPr>
        <p:spPr>
          <a:xfrm>
            <a:off x="838200" y="365127"/>
            <a:ext cx="0" cy="5811837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E1DB9B2-4DC5-57FD-2F89-E2E4CAA5FA8B}"/>
              </a:ext>
            </a:extLst>
          </p:cNvPr>
          <p:cNvCxnSpPr/>
          <p:nvPr userDrawn="1"/>
        </p:nvCxnSpPr>
        <p:spPr>
          <a:xfrm>
            <a:off x="838199" y="365126"/>
            <a:ext cx="10672099" cy="0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 descr="Image result for mountain in galilee">
            <a:extLst>
              <a:ext uri="{FF2B5EF4-FFF2-40B4-BE49-F238E27FC236}">
                <a16:creationId xmlns:a16="http://schemas.microsoft.com/office/drawing/2014/main" id="{93AD3915-3C12-2FE5-DDB7-A88D07581CE5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838198" y="353044"/>
            <a:ext cx="2308125" cy="1309426"/>
          </a:xfrm>
          <a:prstGeom prst="rect">
            <a:avLst/>
          </a:prstGeom>
          <a:ln w="381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4762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25865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A99CBDC-EC98-50C2-B186-BFED1DE0122C}"/>
              </a:ext>
            </a:extLst>
          </p:cNvPr>
          <p:cNvSpPr/>
          <p:nvPr/>
        </p:nvSpPr>
        <p:spPr>
          <a:xfrm>
            <a:off x="671145" y="521689"/>
            <a:ext cx="11225473" cy="332783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580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on the Mount</a:t>
            </a:r>
          </a:p>
          <a:p>
            <a:pPr algn="ctr">
              <a:lnSpc>
                <a:spcPct val="90000"/>
              </a:lnSpc>
            </a:pPr>
            <a:r>
              <a:rPr lang="en-US" sz="580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Matthew 5-7</a:t>
            </a:r>
          </a:p>
          <a:p>
            <a:pPr algn="ctr">
              <a:lnSpc>
                <a:spcPct val="90000"/>
              </a:lnSpc>
            </a:pPr>
            <a:r>
              <a:rPr lang="en-US" sz="580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“Dogs &amp; Pigs”</a:t>
            </a:r>
          </a:p>
          <a:p>
            <a:pPr algn="ctr">
              <a:lnSpc>
                <a:spcPct val="90000"/>
              </a:lnSpc>
            </a:pPr>
            <a:r>
              <a:rPr lang="en-US" sz="580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Matthew 7:6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450B464-4912-F181-B59C-C94BA8DBB4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5952" y="3797929"/>
            <a:ext cx="4080095" cy="3060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2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535193" y="569411"/>
            <a:ext cx="6745111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HISTORY OF DOGS &amp; PIGS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828800" y="1641163"/>
            <a:ext cx="9696261" cy="4475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4000" b="1" dirty="0"/>
              <a:t>Leviticus 11:4,7,8 – “unclean to you”</a:t>
            </a:r>
          </a:p>
          <a:p>
            <a:pPr>
              <a:lnSpc>
                <a:spcPct val="120000"/>
              </a:lnSpc>
            </a:pPr>
            <a:r>
              <a:rPr lang="en-US" sz="4000" b="1" dirty="0"/>
              <a:t>Matthew 8:30-32 – “whole herd of swine… perished in the water.”</a:t>
            </a:r>
          </a:p>
          <a:p>
            <a:pPr>
              <a:lnSpc>
                <a:spcPct val="120000"/>
              </a:lnSpc>
            </a:pPr>
            <a:r>
              <a:rPr lang="en-US" sz="4000" b="1" dirty="0"/>
              <a:t>Luke 15:15,16 – “feed swine…”</a:t>
            </a:r>
          </a:p>
          <a:p>
            <a:pPr>
              <a:lnSpc>
                <a:spcPct val="120000"/>
              </a:lnSpc>
            </a:pPr>
            <a:r>
              <a:rPr lang="en-US" sz="4000" b="1" dirty="0"/>
              <a:t>2 Peter 2:22 – “sow having </a:t>
            </a:r>
            <a:r>
              <a:rPr lang="en-US" sz="4000" b="1"/>
              <a:t>washed… wallowing in the mire.”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64629928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535193" y="569411"/>
            <a:ext cx="6745111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HISTORY OF DOGS &amp; PIGS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837854" y="1849393"/>
            <a:ext cx="9696261" cy="4146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700" b="1" dirty="0"/>
              <a:t>What Do The Two Prohibitions Represent?</a:t>
            </a:r>
          </a:p>
          <a:p>
            <a:pPr>
              <a:lnSpc>
                <a:spcPct val="120000"/>
              </a:lnSpc>
            </a:pPr>
            <a:r>
              <a:rPr lang="en-US" sz="3700" b="1" dirty="0"/>
              <a:t>“DOG” – a popular insult; metaphor for Gentiles</a:t>
            </a:r>
          </a:p>
          <a:p>
            <a:pPr>
              <a:lnSpc>
                <a:spcPct val="120000"/>
              </a:lnSpc>
            </a:pPr>
            <a:r>
              <a:rPr lang="en-US" sz="3700" b="1" dirty="0"/>
              <a:t>“PIG” – a metaphor for Gentiles or for Rome</a:t>
            </a:r>
          </a:p>
          <a:p>
            <a:pPr>
              <a:lnSpc>
                <a:spcPct val="120000"/>
              </a:lnSpc>
            </a:pPr>
            <a:r>
              <a:rPr lang="en-US" sz="3700" b="1" dirty="0"/>
              <a:t>“PEARLS” – rejection of the deliverer or the gospel message: not proclaim gospel to just anybody</a:t>
            </a:r>
          </a:p>
        </p:txBody>
      </p:sp>
    </p:spTree>
    <p:extLst>
      <p:ext uri="{BB962C8B-B14F-4D97-AF65-F5344CB8AC3E}">
        <p14:creationId xmlns:p14="http://schemas.microsoft.com/office/powerpoint/2010/main" val="40033456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390338" y="598124"/>
            <a:ext cx="7534178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WE HAVE AS HOLY WORK TO DO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774479" y="1876553"/>
            <a:ext cx="9696261" cy="4146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700" b="1" dirty="0"/>
              <a:t>To Preach The Gospel – Matthew 28:18-20</a:t>
            </a:r>
          </a:p>
          <a:p>
            <a:pPr>
              <a:lnSpc>
                <a:spcPct val="120000"/>
              </a:lnSpc>
            </a:pPr>
            <a:r>
              <a:rPr lang="en-US" sz="3700" b="1" dirty="0"/>
              <a:t>To Be Firm Against Sin – Ephesians 6:17</a:t>
            </a:r>
          </a:p>
          <a:p>
            <a:pPr>
              <a:lnSpc>
                <a:spcPct val="120000"/>
              </a:lnSpc>
            </a:pPr>
            <a:r>
              <a:rPr lang="en-US" sz="3700" b="1" dirty="0"/>
              <a:t>Hebrews 4:12; 1 Timothy 6:3-5</a:t>
            </a:r>
          </a:p>
          <a:p>
            <a:pPr>
              <a:lnSpc>
                <a:spcPct val="120000"/>
              </a:lnSpc>
            </a:pPr>
            <a:r>
              <a:rPr lang="en-US" sz="3700" b="1" dirty="0"/>
              <a:t>To Rebuke Evil – Hebrews 3:8; Titus 2:15</a:t>
            </a:r>
          </a:p>
          <a:p>
            <a:pPr>
              <a:lnSpc>
                <a:spcPct val="120000"/>
              </a:lnSpc>
            </a:pPr>
            <a:r>
              <a:rPr lang="en-US" sz="3700" b="1" dirty="0"/>
              <a:t>Ephesians 5:11</a:t>
            </a:r>
          </a:p>
          <a:p>
            <a:pPr>
              <a:lnSpc>
                <a:spcPct val="120000"/>
              </a:lnSpc>
            </a:pPr>
            <a:r>
              <a:rPr lang="en-US" sz="3700" b="1" dirty="0"/>
              <a:t>A Caution – Matthew 7:1-5</a:t>
            </a:r>
          </a:p>
        </p:txBody>
      </p:sp>
    </p:spTree>
    <p:extLst>
      <p:ext uri="{BB962C8B-B14F-4D97-AF65-F5344CB8AC3E}">
        <p14:creationId xmlns:p14="http://schemas.microsoft.com/office/powerpoint/2010/main" val="365044413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775296" y="598124"/>
            <a:ext cx="7583786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OUR WORK IS SPIRITUAL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2071550" y="1721459"/>
            <a:ext cx="10257577" cy="4652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4000" dirty="0"/>
              <a:t>1 John 1:1-5 – Centered on God</a:t>
            </a:r>
          </a:p>
          <a:p>
            <a:pPr>
              <a:lnSpc>
                <a:spcPct val="120000"/>
              </a:lnSpc>
            </a:pPr>
            <a:r>
              <a:rPr lang="en-US" sz="4000" b="1" dirty="0"/>
              <a:t>We Have A Holy Book – BIBLE – A Pearl</a:t>
            </a:r>
          </a:p>
          <a:p>
            <a:pPr>
              <a:lnSpc>
                <a:spcPct val="120000"/>
              </a:lnSpc>
            </a:pPr>
            <a:r>
              <a:rPr lang="en-US" sz="4000" dirty="0"/>
              <a:t>Because Of The Message It Contains</a:t>
            </a:r>
          </a:p>
          <a:p>
            <a:pPr>
              <a:lnSpc>
                <a:spcPct val="120000"/>
              </a:lnSpc>
            </a:pPr>
            <a:r>
              <a:rPr lang="en-US" sz="4000" dirty="0"/>
              <a:t>John 6:63; 1 Corinthians 2:12,13</a:t>
            </a:r>
          </a:p>
          <a:p>
            <a:pPr>
              <a:lnSpc>
                <a:spcPct val="120000"/>
              </a:lnSpc>
            </a:pPr>
            <a:r>
              <a:rPr lang="en-US" sz="4000" b="1" dirty="0"/>
              <a:t>The Word To Be Revered &amp; Held Sacred</a:t>
            </a:r>
          </a:p>
          <a:p>
            <a:pPr>
              <a:lnSpc>
                <a:spcPct val="120000"/>
              </a:lnSpc>
            </a:pPr>
            <a:r>
              <a:rPr lang="en-US" sz="4000" dirty="0"/>
              <a:t>1 Corinthians 1:18; 2 Timothy 3:8</a:t>
            </a:r>
          </a:p>
        </p:txBody>
      </p:sp>
    </p:spTree>
    <p:extLst>
      <p:ext uri="{BB962C8B-B14F-4D97-AF65-F5344CB8AC3E}">
        <p14:creationId xmlns:p14="http://schemas.microsoft.com/office/powerpoint/2010/main" val="362943709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576120" y="628902"/>
            <a:ext cx="7348396" cy="707886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000" u="sng" dirty="0">
                <a:latin typeface="Arial Narrow" panose="020B0606020202030204" pitchFamily="34" charset="0"/>
                <a:cs typeface="Aldhabi" panose="020B0604020202020204" pitchFamily="2" charset="-78"/>
              </a:rPr>
              <a:t>THUS WE NEED HOLY DISCRETION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847270" y="1811996"/>
            <a:ext cx="10257577" cy="430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sz="3600" b="1" u="sng" dirty="0"/>
              <a:t>Dogs And Pigs Must Be Identified And Avoided</a:t>
            </a:r>
          </a:p>
          <a:p>
            <a:pPr>
              <a:lnSpc>
                <a:spcPct val="95000"/>
              </a:lnSpc>
            </a:pPr>
            <a:r>
              <a:rPr lang="en-US" sz="3600" dirty="0"/>
              <a:t>	Their Works reveal who they are- Matthew 7:20</a:t>
            </a:r>
          </a:p>
          <a:p>
            <a:pPr>
              <a:lnSpc>
                <a:spcPct val="95000"/>
              </a:lnSpc>
            </a:pPr>
            <a:r>
              <a:rPr lang="en-US" sz="3600" dirty="0"/>
              <a:t>	Those diligently set against the truth</a:t>
            </a:r>
          </a:p>
          <a:p>
            <a:pPr>
              <a:lnSpc>
                <a:spcPct val="95000"/>
              </a:lnSpc>
            </a:pPr>
            <a:r>
              <a:rPr lang="en-US" sz="3600" b="1" u="sng" dirty="0"/>
              <a:t>Why Should We Avoid Them?</a:t>
            </a:r>
          </a:p>
          <a:p>
            <a:pPr>
              <a:lnSpc>
                <a:spcPct val="95000"/>
              </a:lnSpc>
            </a:pPr>
            <a:r>
              <a:rPr lang="en-US" sz="3600" dirty="0"/>
              <a:t>	Waste of effort! Matthew 10:14; Mark 6:11; Luke 	9:5</a:t>
            </a:r>
          </a:p>
          <a:p>
            <a:pPr>
              <a:lnSpc>
                <a:spcPct val="95000"/>
              </a:lnSpc>
            </a:pPr>
            <a:r>
              <a:rPr lang="en-US" sz="3600" dirty="0"/>
              <a:t>	Matthew 13:45,46 “pearl of great price…”</a:t>
            </a:r>
          </a:p>
          <a:p>
            <a:pPr>
              <a:lnSpc>
                <a:spcPct val="95000"/>
              </a:lnSpc>
            </a:pPr>
            <a:r>
              <a:rPr lang="en-US" sz="3600" dirty="0"/>
              <a:t>	Exodus 5:2 “Who is the Lord,…”</a:t>
            </a:r>
            <a:endParaRPr lang="en-US" sz="3600" b="1" u="sng" dirty="0"/>
          </a:p>
        </p:txBody>
      </p:sp>
    </p:spTree>
    <p:extLst>
      <p:ext uri="{BB962C8B-B14F-4D97-AF65-F5344CB8AC3E}">
        <p14:creationId xmlns:p14="http://schemas.microsoft.com/office/powerpoint/2010/main" val="11344069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259247" y="490286"/>
            <a:ext cx="8646059" cy="1323439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WE CAN AND SHOULD TURN AWAY FROM THOSE WHO ARE OBSTINATE </a:t>
            </a:r>
            <a:endParaRPr kumimoji="0" lang="en-US" sz="28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Aldhabi" panose="020B0604020202020204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548506" y="1813725"/>
            <a:ext cx="1025757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They HATE the Truth – 2 Thessalonians 2:10-12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/>
              <a:t>The Key To This Lesson Is: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Christians are to go forth militantly with the gospel of Christ, and yet, we cannot impose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The gospel is persuasive – not coercive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When hearers are obstinate and highly motivated against the truth, judgment demands that we retreat to a less hostile, more receptive setting</a:t>
            </a:r>
          </a:p>
        </p:txBody>
      </p:sp>
    </p:spTree>
    <p:extLst>
      <p:ext uri="{BB962C8B-B14F-4D97-AF65-F5344CB8AC3E}">
        <p14:creationId xmlns:p14="http://schemas.microsoft.com/office/powerpoint/2010/main" val="2173589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5726</TotalTime>
  <Words>372</Words>
  <Application>Microsoft Office PowerPoint</Application>
  <PresentationFormat>Widescreen</PresentationFormat>
  <Paragraphs>60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Calibri Light</vt:lpstr>
      <vt:lpstr>Arial Narrow</vt:lpstr>
      <vt:lpstr>Arial</vt:lpstr>
      <vt:lpstr>AR BERKLEY</vt:lpstr>
      <vt:lpstr>Calibri</vt:lpstr>
      <vt:lpstr>1_Office Theme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Gailen Evans</cp:lastModifiedBy>
  <cp:revision>238</cp:revision>
  <dcterms:created xsi:type="dcterms:W3CDTF">2017-09-29T03:02:24Z</dcterms:created>
  <dcterms:modified xsi:type="dcterms:W3CDTF">2022-12-30T22:28:07Z</dcterms:modified>
</cp:coreProperties>
</file>